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1" r:id="rId2"/>
    <p:sldId id="262" r:id="rId3"/>
    <p:sldId id="263" r:id="rId4"/>
    <p:sldId id="264" r:id="rId5"/>
    <p:sldId id="2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84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B9498-F57D-4F61-B78A-1D82229EA2FA}" type="datetimeFigureOut">
              <a:rPr lang="en-IN" smtClean="0"/>
              <a:t>06/09/26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A0B4A-D06E-48E7-95EC-35ABF958244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042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A0B4A-D06E-48E7-95EC-35ABF958244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171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A4E94-BD6B-CDDB-DA6F-F2DE97AA5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3D4646-A72A-1739-8C26-A6483AEFA9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37EA02-52CE-BBD5-8C02-784DDF4B0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72D04-87A7-5F58-78C7-AC59F97625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A0B4A-D06E-48E7-95EC-35ABF958244F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6775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B0979-AF87-FD27-8782-9E9E10A2C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B566C8-4FC6-072F-CBDC-B4E71F934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A8C874-5264-EFEB-F0E8-AEB923673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2E6CE-90D0-A5ED-9513-1C3DD65FDA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A0B4A-D06E-48E7-95EC-35ABF958244F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9983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952AC-5774-B851-EE4E-477FADDEE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CC9322-52E6-66A8-9188-A4A9563FC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F2A00C-EEEA-3388-8CFC-ADB3A5C51E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2ECB5-39D5-325C-4B42-AC984F4FE9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A0B4A-D06E-48E7-95EC-35ABF958244F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8748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36846-B76F-C932-4F19-639982B4D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F61664-959B-8D51-5E71-C46C2383E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BF2350-C0AD-F045-D7BF-0A7500A55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40A4A-1D73-9A9C-DBC2-B282DC1CF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A0B4A-D06E-48E7-95EC-35ABF958244F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2587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470404-85A6-266B-8F5A-2BB9522E6624}"/>
              </a:ext>
            </a:extLst>
          </p:cNvPr>
          <p:cNvSpPr/>
          <p:nvPr userDrawn="1"/>
        </p:nvSpPr>
        <p:spPr>
          <a:xfrm>
            <a:off x="0" y="6187737"/>
            <a:ext cx="12192000" cy="670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17F03-DE7C-258F-1CAD-E67F048F4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D430C-0C3E-A995-E35C-C446D026F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6F2B6-F29C-D993-A846-524BF12C9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507" y="6356350"/>
            <a:ext cx="10886983" cy="36512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Third International Conference on Trends in Quantum Computing and Emerging Business Technologies | TQCEBT'26 </a:t>
            </a:r>
          </a:p>
        </p:txBody>
      </p:sp>
      <p:pic>
        <p:nvPicPr>
          <p:cNvPr id="1026" name="Picture 2" descr="CUL Logo">
            <a:extLst>
              <a:ext uri="{FF2B5EF4-FFF2-40B4-BE49-F238E27FC236}">
                <a16:creationId xmlns:a16="http://schemas.microsoft.com/office/drawing/2014/main" id="{FE01A01A-4778-CD10-A8CE-C7AD115079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08" y="136525"/>
            <a:ext cx="10886983" cy="129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34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9E283-41D4-7FD4-8326-BF343A5C4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154227" cy="584786"/>
          </a:xfrm>
        </p:spPr>
        <p:txBody>
          <a:bodyPr/>
          <a:lstStyle>
            <a:lvl1pPr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B3C54B-4418-2FEA-A664-FB51B04F5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61865" y="6381333"/>
            <a:ext cx="986827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Third International Conference on Trends in Quantum Computing and Emerging Business Technologies | TQCEBT'26 </a:t>
            </a:r>
            <a:endParaRPr lang="en-IN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585F0BB-2D75-4E2F-2569-E580101F8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2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pic>
        <p:nvPicPr>
          <p:cNvPr id="8" name="Picture 2" descr="CUL Logo">
            <a:extLst>
              <a:ext uri="{FF2B5EF4-FFF2-40B4-BE49-F238E27FC236}">
                <a16:creationId xmlns:a16="http://schemas.microsoft.com/office/drawing/2014/main" id="{4C3D3851-0F6E-2D1E-0C56-2CD16F92C07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8"/>
          <a:stretch>
            <a:fillRect/>
          </a:stretch>
        </p:blipFill>
        <p:spPr bwMode="auto">
          <a:xfrm>
            <a:off x="6199575" y="365126"/>
            <a:ext cx="5653416" cy="56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960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520D48-E2BD-7DF8-C4EE-E3D3B12A6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Third International Conference on Trends in Quantum Computing and Emerging Business Technologies | TQCEBT'26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972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9D63BA-7212-68A6-A8D1-C58577BB0082}"/>
              </a:ext>
            </a:extLst>
          </p:cNvPr>
          <p:cNvSpPr/>
          <p:nvPr userDrawn="1"/>
        </p:nvSpPr>
        <p:spPr>
          <a:xfrm>
            <a:off x="0" y="6267635"/>
            <a:ext cx="12192000" cy="590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7C932E-DC22-26EA-3ADC-CD9A01700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257800" cy="567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F59132-FC69-3C59-05F9-1AEB4EDFF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242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EE10A-9CE5-813F-C978-A06800A28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1051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Third International Conference on Trends in Quantum Computing and Emerging Business Technologies | TQCEBT'26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51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rawal@gram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mailto:brawal@gram.edu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C79E7B-8008-14DD-4C02-17CE1522F72F}"/>
              </a:ext>
            </a:extLst>
          </p:cNvPr>
          <p:cNvSpPr txBox="1">
            <a:spLocks/>
          </p:cNvSpPr>
          <p:nvPr/>
        </p:nvSpPr>
        <p:spPr>
          <a:xfrm>
            <a:off x="1523998" y="1723009"/>
            <a:ext cx="9144000" cy="16230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sz="4000" dirty="0"/>
              <a:t>Guidelines for Preparing Your           Presentation</a:t>
            </a:r>
            <a:endParaRPr lang="en-IN" sz="40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5FD7835-64E4-5632-C897-83CBDA4D0493}"/>
              </a:ext>
            </a:extLst>
          </p:cNvPr>
          <p:cNvSpPr txBox="1">
            <a:spLocks/>
          </p:cNvSpPr>
          <p:nvPr/>
        </p:nvSpPr>
        <p:spPr>
          <a:xfrm>
            <a:off x="1524000" y="3429000"/>
            <a:ext cx="9144000" cy="20715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International Conference on  Quantum Enhanced AI </a:t>
            </a:r>
            <a:br>
              <a:rPr lang="en-US" b="1" dirty="0"/>
            </a:br>
            <a:r>
              <a:rPr lang="en-US" b="1" dirty="0"/>
              <a:t>&amp; Secure Computing (QASC’26 )</a:t>
            </a:r>
          </a:p>
          <a:p>
            <a:r>
              <a:rPr lang="en-IN" dirty="0"/>
              <a:t>Grambling State  University, Grambling, LA, 71245.USA </a:t>
            </a:r>
          </a:p>
          <a:p>
            <a:r>
              <a:rPr lang="en-IN" dirty="0"/>
              <a:t>For queries mail to: </a:t>
            </a:r>
            <a:r>
              <a:rPr lang="en-IN" dirty="0">
                <a:hlinkClick r:id="rId3"/>
              </a:rPr>
              <a:t>brawal@gram.edu</a:t>
            </a:r>
            <a:endParaRPr lang="en-IN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9898153-DD66-0A47-545D-E1F497CDBDAE}"/>
              </a:ext>
            </a:extLst>
          </p:cNvPr>
          <p:cNvSpPr txBox="1">
            <a:spLocks/>
          </p:cNvSpPr>
          <p:nvPr/>
        </p:nvSpPr>
        <p:spPr>
          <a:xfrm>
            <a:off x="652508" y="5424818"/>
            <a:ext cx="108869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6871EC-07BE-6AF0-AB2C-11195AE07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3291840" cy="1831313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167710FB-10C6-E26C-FF59-D0DDAA869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507" y="6356350"/>
            <a:ext cx="10886983" cy="365125"/>
          </a:xfrm>
        </p:spPr>
        <p:txBody>
          <a:bodyPr/>
          <a:lstStyle/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10" name="Picture 9" descr="Clinical Studies | Calm Health">
            <a:extLst>
              <a:ext uri="{FF2B5EF4-FFF2-40B4-BE49-F238E27FC236}">
                <a16:creationId xmlns:a16="http://schemas.microsoft.com/office/drawing/2014/main" id="{00B47DCF-B363-8569-BF76-ADF204951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0201" y="0"/>
            <a:ext cx="2971800" cy="16020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062222-864C-6487-4812-2CF24E0C15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5240" y="85120"/>
            <a:ext cx="4572000" cy="153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2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F809-B24C-6380-4016-9509E2B2B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8BD032F-A97A-4613-9E03-7515B9C08659}"/>
              </a:ext>
            </a:extLst>
          </p:cNvPr>
          <p:cNvSpPr txBox="1">
            <a:spLocks/>
          </p:cNvSpPr>
          <p:nvPr/>
        </p:nvSpPr>
        <p:spPr>
          <a:xfrm>
            <a:off x="652508" y="5424818"/>
            <a:ext cx="108869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80CA96-11B9-B37E-7490-2C2FAD335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09899" cy="1612839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0CB139C0-32FF-68B8-6ED7-6CDB4857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507" y="6356350"/>
            <a:ext cx="10886983" cy="365125"/>
          </a:xfrm>
        </p:spPr>
        <p:txBody>
          <a:bodyPr/>
          <a:lstStyle/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62FDCDC-7C49-46FE-0E3D-96B7C9A8E536}"/>
              </a:ext>
            </a:extLst>
          </p:cNvPr>
          <p:cNvSpPr txBox="1">
            <a:spLocks/>
          </p:cNvSpPr>
          <p:nvPr/>
        </p:nvSpPr>
        <p:spPr>
          <a:xfrm>
            <a:off x="749708" y="1721809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sz="1800" b="1" dirty="0"/>
              <a:t>Title Slide</a:t>
            </a:r>
          </a:p>
          <a:p>
            <a:pPr lvl="1"/>
            <a:r>
              <a:rPr lang="en-US" sz="1800" dirty="0"/>
              <a:t>Presentation title</a:t>
            </a:r>
          </a:p>
          <a:p>
            <a:pPr lvl="1"/>
            <a:r>
              <a:rPr lang="en-US" sz="1800" dirty="0"/>
              <a:t>Author names, affiliation, and contact information</a:t>
            </a:r>
          </a:p>
          <a:p>
            <a:pPr lvl="1"/>
            <a:r>
              <a:rPr lang="en-US" sz="1800" dirty="0"/>
              <a:t>Conference name and date</a:t>
            </a:r>
          </a:p>
          <a:p>
            <a:pPr marL="914400" lvl="1" indent="-457200">
              <a:buFont typeface="+mj-lt"/>
              <a:buAutoNum type="arabicPeriod"/>
            </a:pPr>
            <a:endParaRPr lang="en-US" sz="1800" dirty="0"/>
          </a:p>
          <a:p>
            <a:pPr marL="514350" indent="-514350">
              <a:buFont typeface="+mj-lt"/>
              <a:buAutoNum type="arabicPeriod"/>
            </a:pPr>
            <a:r>
              <a:rPr lang="en-US" sz="1800" b="1" dirty="0"/>
              <a:t>Introduction</a:t>
            </a:r>
          </a:p>
          <a:p>
            <a:pPr lvl="1"/>
            <a:r>
              <a:rPr lang="en-US" sz="1800" dirty="0"/>
              <a:t>Brief background of the research topic</a:t>
            </a:r>
          </a:p>
          <a:p>
            <a:pPr lvl="1"/>
            <a:r>
              <a:rPr lang="en-US" sz="1800" dirty="0"/>
              <a:t>Importance &amp; relevance of the study</a:t>
            </a:r>
          </a:p>
          <a:p>
            <a:pPr lvl="1"/>
            <a:r>
              <a:rPr lang="en-US" sz="1800" dirty="0"/>
              <a:t>Research objectives or key questions</a:t>
            </a:r>
          </a:p>
          <a:p>
            <a:pPr lvl="1"/>
            <a:r>
              <a:rPr lang="en-US" sz="1800" b="1" i="1" dirty="0"/>
              <a:t>For review papers: </a:t>
            </a:r>
            <a:r>
              <a:rPr lang="en-US" sz="1800" dirty="0"/>
              <a:t>focus on the significance of reviewing the topic rather than specific research objectives.</a:t>
            </a:r>
            <a:endParaRPr lang="en-AE" sz="1800" dirty="0"/>
          </a:p>
        </p:txBody>
      </p:sp>
      <p:pic>
        <p:nvPicPr>
          <p:cNvPr id="11" name="Picture 10" descr="Clinical Studies | Calm Health">
            <a:extLst>
              <a:ext uri="{FF2B5EF4-FFF2-40B4-BE49-F238E27FC236}">
                <a16:creationId xmlns:a16="http://schemas.microsoft.com/office/drawing/2014/main" id="{15CE6779-837B-8403-A305-28462EBEA5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0645" y="0"/>
            <a:ext cx="2851355" cy="16020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BC8620-8631-23B7-F0F7-6D9AC70C5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300" y="85120"/>
            <a:ext cx="4343400" cy="153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4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2614A-28A7-E545-5A25-D92CDE973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E4405E3-FD36-C68F-AF05-2AEA68CA1C5A}"/>
              </a:ext>
            </a:extLst>
          </p:cNvPr>
          <p:cNvSpPr txBox="1">
            <a:spLocks/>
          </p:cNvSpPr>
          <p:nvPr/>
        </p:nvSpPr>
        <p:spPr>
          <a:xfrm>
            <a:off x="652508" y="5424818"/>
            <a:ext cx="108869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AC16C3-5C15-E5B4-D107-42A84F1CB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09899" cy="1612839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08CC3B3-6597-587B-CE79-FE5DF5181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507" y="6356350"/>
            <a:ext cx="10886983" cy="365125"/>
          </a:xfrm>
        </p:spPr>
        <p:txBody>
          <a:bodyPr/>
          <a:lstStyle/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11" name="Picture 10" descr="Clinical Studies | Calm Health">
            <a:extLst>
              <a:ext uri="{FF2B5EF4-FFF2-40B4-BE49-F238E27FC236}">
                <a16:creationId xmlns:a16="http://schemas.microsoft.com/office/drawing/2014/main" id="{51ED04D2-A4E6-4802-E86B-D0F60C588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0645" y="0"/>
            <a:ext cx="2851355" cy="1602019"/>
          </a:xfrm>
          <a:prstGeom prst="rect">
            <a:avLst/>
          </a:prstGeom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59A9F1BB-FB0F-E812-4362-AA8F31278CEC}"/>
              </a:ext>
            </a:extLst>
          </p:cNvPr>
          <p:cNvSpPr txBox="1">
            <a:spLocks/>
          </p:cNvSpPr>
          <p:nvPr/>
        </p:nvSpPr>
        <p:spPr>
          <a:xfrm>
            <a:off x="838200" y="1413951"/>
            <a:ext cx="10515600" cy="4503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3"/>
            </a:pPr>
            <a:r>
              <a:rPr lang="en-US" sz="1800" b="1"/>
              <a:t>Methodology</a:t>
            </a:r>
          </a:p>
          <a:p>
            <a:pPr lvl="1"/>
            <a:r>
              <a:rPr lang="en-US" sz="1800"/>
              <a:t>Overview of the research design, methods, and tools used</a:t>
            </a:r>
          </a:p>
          <a:p>
            <a:pPr lvl="1"/>
            <a:r>
              <a:rPr lang="en-US" sz="1800" b="1" i="1"/>
              <a:t>For review papers: </a:t>
            </a:r>
            <a:r>
              <a:rPr lang="en-US" sz="1800"/>
              <a:t>Summary of key themes in existing literature, classification of prior research, trends in the field</a:t>
            </a:r>
          </a:p>
          <a:p>
            <a:pPr lvl="1"/>
            <a:endParaRPr lang="en-US" sz="1800"/>
          </a:p>
          <a:p>
            <a:pPr marL="514350" indent="-514350">
              <a:buFont typeface="+mj-lt"/>
              <a:buAutoNum type="arabicPeriod" startAt="4"/>
            </a:pPr>
            <a:r>
              <a:rPr lang="en-US" sz="1800" b="1"/>
              <a:t>Results and Analysis</a:t>
            </a:r>
          </a:p>
          <a:p>
            <a:pPr lvl="1"/>
            <a:r>
              <a:rPr lang="en-US" sz="1800"/>
              <a:t>Present key findings using clear visuals (charts, graphs, tables, etc.)</a:t>
            </a:r>
          </a:p>
          <a:p>
            <a:pPr lvl="1"/>
            <a:r>
              <a:rPr lang="en-US" sz="1800"/>
              <a:t>Highlight significant data points &amp; trends</a:t>
            </a:r>
          </a:p>
          <a:p>
            <a:pPr lvl="1"/>
            <a:r>
              <a:rPr lang="en-US" sz="1800" b="1" i="1"/>
              <a:t>For review papers:</a:t>
            </a:r>
            <a:r>
              <a:rPr lang="en-US" sz="1800" b="1"/>
              <a:t> </a:t>
            </a:r>
            <a:r>
              <a:rPr lang="en-US" sz="1800"/>
              <a:t>Comparative discussion of different studies and viewpoints</a:t>
            </a:r>
          </a:p>
          <a:p>
            <a:pPr lvl="1"/>
            <a:endParaRPr lang="en-US" sz="1800"/>
          </a:p>
          <a:p>
            <a:pPr marL="514350" indent="-514350">
              <a:buFont typeface="+mj-lt"/>
              <a:buAutoNum type="arabicPeriod" startAt="5"/>
            </a:pPr>
            <a:r>
              <a:rPr lang="en-US" sz="1800" b="1"/>
              <a:t>Discussion</a:t>
            </a:r>
          </a:p>
          <a:p>
            <a:pPr lvl="1"/>
            <a:r>
              <a:rPr lang="en-US" sz="1800"/>
              <a:t>Interpretation of the results, Comparison with existing literature or studies</a:t>
            </a:r>
          </a:p>
          <a:p>
            <a:pPr lvl="1"/>
            <a:r>
              <a:rPr lang="en-US" sz="1800"/>
              <a:t>Implications of your findings</a:t>
            </a:r>
          </a:p>
          <a:p>
            <a:pPr lvl="1"/>
            <a:r>
              <a:rPr lang="en-US" sz="1800" b="1" i="1"/>
              <a:t>For review papers</a:t>
            </a:r>
            <a:r>
              <a:rPr lang="en-US" sz="1800"/>
              <a:t>: focus on highlighting unresolved debates and research gaps.</a:t>
            </a:r>
            <a:endParaRPr lang="en-US" sz="1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E6922A9-B1C1-F322-D72B-3EF8094E52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300" y="85120"/>
            <a:ext cx="4343400" cy="153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3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98104-1F77-5B22-3591-82F6EFBD9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05DC0B9-639E-62B7-D353-A7BFFFC638AB}"/>
              </a:ext>
            </a:extLst>
          </p:cNvPr>
          <p:cNvSpPr txBox="1">
            <a:spLocks/>
          </p:cNvSpPr>
          <p:nvPr/>
        </p:nvSpPr>
        <p:spPr>
          <a:xfrm>
            <a:off x="652508" y="5424818"/>
            <a:ext cx="108869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B49A20-C622-E9D5-E915-2BEB49E30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09899" cy="1612839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5BAA551B-D5C5-4238-45F2-5F542B511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507" y="6356350"/>
            <a:ext cx="10886983" cy="365125"/>
          </a:xfrm>
        </p:spPr>
        <p:txBody>
          <a:bodyPr/>
          <a:lstStyle/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11" name="Picture 10" descr="Clinical Studies | Calm Health">
            <a:extLst>
              <a:ext uri="{FF2B5EF4-FFF2-40B4-BE49-F238E27FC236}">
                <a16:creationId xmlns:a16="http://schemas.microsoft.com/office/drawing/2014/main" id="{DB4A84E6-9F11-E2D6-1469-4182602DB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0645" y="0"/>
            <a:ext cx="2851355" cy="1602019"/>
          </a:xfrm>
          <a:prstGeom prst="rect">
            <a:avLst/>
          </a:prstGeom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809C5B-AB70-3BEA-18D8-87F02043F0CF}"/>
              </a:ext>
            </a:extLst>
          </p:cNvPr>
          <p:cNvSpPr txBox="1">
            <a:spLocks/>
          </p:cNvSpPr>
          <p:nvPr/>
        </p:nvSpPr>
        <p:spPr>
          <a:xfrm>
            <a:off x="681512" y="181433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6"/>
            </a:pPr>
            <a:r>
              <a:rPr lang="en-US" sz="1800" b="1" dirty="0"/>
              <a:t>Conclusion &amp; Future Directions</a:t>
            </a:r>
          </a:p>
          <a:p>
            <a:pPr lvl="1"/>
            <a:r>
              <a:rPr lang="en-US" sz="1800" dirty="0"/>
              <a:t>Summary of key findings</a:t>
            </a:r>
          </a:p>
          <a:p>
            <a:pPr lvl="1"/>
            <a:r>
              <a:rPr lang="en-US" sz="1800" dirty="0"/>
              <a:t>Practical or theoretical contributions</a:t>
            </a:r>
          </a:p>
          <a:p>
            <a:pPr lvl="1"/>
            <a:r>
              <a:rPr lang="en-US" sz="1800" dirty="0"/>
              <a:t>Limitations &amp; suggestions for future research</a:t>
            </a:r>
          </a:p>
          <a:p>
            <a:pPr lvl="1"/>
            <a:endParaRPr lang="en-US" sz="2200" dirty="0"/>
          </a:p>
          <a:p>
            <a:pPr marL="514350" indent="-514350">
              <a:buFont typeface="+mj-lt"/>
              <a:buAutoNum type="arabicPeriod" startAt="7"/>
            </a:pPr>
            <a:r>
              <a:rPr lang="en-US" sz="1800" b="1" dirty="0"/>
              <a:t>References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sz="1800" b="1" dirty="0"/>
              <a:t>Acknowledgments (Optional)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sz="1800" b="1" dirty="0"/>
              <a:t>Q&amp;A Slide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66F9A3-0DBB-8961-C2C2-C561ECB851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300" y="85120"/>
            <a:ext cx="4343400" cy="153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5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CC0A7-C58B-59A2-45D8-AAA5A9EA2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8B6812B-56C4-BED1-95B3-4ACEDCC3828A}"/>
              </a:ext>
            </a:extLst>
          </p:cNvPr>
          <p:cNvSpPr txBox="1">
            <a:spLocks/>
          </p:cNvSpPr>
          <p:nvPr/>
        </p:nvSpPr>
        <p:spPr>
          <a:xfrm>
            <a:off x="652508" y="5424818"/>
            <a:ext cx="108869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B7909E-83AD-719B-7B94-B823AEF14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3581401" cy="1729712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1F05A37-9644-0562-49A2-C7C07C689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507" y="6356350"/>
            <a:ext cx="10886983" cy="365125"/>
          </a:xfrm>
        </p:spPr>
        <p:txBody>
          <a:bodyPr/>
          <a:lstStyle/>
          <a:p>
            <a:r>
              <a:rPr lang="en-US" b="1" dirty="0"/>
              <a:t>International Conference on Quantum Enhanced AI  &amp; Secure Computing  </a:t>
            </a:r>
            <a:r>
              <a:rPr lang="en-US" dirty="0"/>
              <a:t>| QASC'26 </a:t>
            </a:r>
          </a:p>
        </p:txBody>
      </p:sp>
      <p:pic>
        <p:nvPicPr>
          <p:cNvPr id="11" name="Picture 10" descr="Clinical Studies | Calm Health">
            <a:extLst>
              <a:ext uri="{FF2B5EF4-FFF2-40B4-BE49-F238E27FC236}">
                <a16:creationId xmlns:a16="http://schemas.microsoft.com/office/drawing/2014/main" id="{854FFB2D-AAEE-900E-D612-55DFD9018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7280" y="21639"/>
            <a:ext cx="3474721" cy="1602019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4CA849B-C01D-8DE9-B914-0D1B144BF000}"/>
              </a:ext>
            </a:extLst>
          </p:cNvPr>
          <p:cNvSpPr txBox="1">
            <a:spLocks/>
          </p:cNvSpPr>
          <p:nvPr/>
        </p:nvSpPr>
        <p:spPr>
          <a:xfrm>
            <a:off x="1051560" y="1904999"/>
            <a:ext cx="10487930" cy="40995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File Format: </a:t>
            </a:r>
            <a:r>
              <a:rPr lang="en-US" sz="1800" dirty="0"/>
              <a:t>Save your presentation as a .pdf file</a:t>
            </a:r>
          </a:p>
          <a:p>
            <a:endParaRPr lang="en-US" sz="100" dirty="0"/>
          </a:p>
          <a:p>
            <a:r>
              <a:rPr lang="en-US" sz="1800" b="1" dirty="0"/>
              <a:t>Presentation Name: </a:t>
            </a:r>
            <a:r>
              <a:rPr lang="en-US" sz="1800" dirty="0"/>
              <a:t>Use your </a:t>
            </a:r>
            <a:r>
              <a:rPr lang="en-US" sz="1800" b="1" i="1" dirty="0"/>
              <a:t>Paper ID </a:t>
            </a:r>
            <a:r>
              <a:rPr lang="en-US" sz="1800" dirty="0"/>
              <a:t>as the file name </a:t>
            </a:r>
            <a:r>
              <a:rPr lang="en-AE" sz="1800" dirty="0"/>
              <a:t>(e.g., 20252XXX.pptx).</a:t>
            </a:r>
            <a:endParaRPr lang="en-US" sz="1800" dirty="0"/>
          </a:p>
          <a:p>
            <a:endParaRPr lang="en-US" sz="100" dirty="0"/>
          </a:p>
          <a:p>
            <a:r>
              <a:rPr lang="en-US" sz="1800" b="1" dirty="0"/>
              <a:t>Aspect Ratio: </a:t>
            </a:r>
            <a:r>
              <a:rPr lang="en-US" sz="1800" dirty="0"/>
              <a:t>Set your slides to 16:9 (widescreen) for optimal display.</a:t>
            </a:r>
          </a:p>
          <a:p>
            <a:endParaRPr lang="en-US" sz="100" dirty="0"/>
          </a:p>
          <a:p>
            <a:r>
              <a:rPr lang="en-US" sz="1800" b="1" dirty="0"/>
              <a:t>Font Size: </a:t>
            </a:r>
            <a:r>
              <a:rPr lang="en-US" sz="1800" dirty="0"/>
              <a:t>Ensure readability with a minimum of 18pt for body text.</a:t>
            </a:r>
          </a:p>
          <a:p>
            <a:endParaRPr lang="en-US" sz="100" dirty="0"/>
          </a:p>
          <a:p>
            <a:r>
              <a:rPr lang="en-US" sz="1800" b="1" dirty="0"/>
              <a:t>Slide Limit: </a:t>
            </a:r>
            <a:r>
              <a:rPr lang="en-US" sz="1800" dirty="0"/>
              <a:t>Recommended 8-10 slides</a:t>
            </a:r>
          </a:p>
          <a:p>
            <a:endParaRPr lang="en-US" sz="100" dirty="0"/>
          </a:p>
          <a:p>
            <a:r>
              <a:rPr lang="en-US" sz="1800" b="1" dirty="0"/>
              <a:t>Time Limit: </a:t>
            </a:r>
            <a:r>
              <a:rPr lang="en-US" sz="1800" dirty="0"/>
              <a:t>Adhere to the </a:t>
            </a:r>
            <a:r>
              <a:rPr lang="en-US" sz="1800" b="1" i="1" dirty="0"/>
              <a:t>10-minute</a:t>
            </a:r>
            <a:r>
              <a:rPr lang="en-US" sz="1800" dirty="0"/>
              <a:t> presentation duration (+5 Min Q&amp;A).</a:t>
            </a:r>
          </a:p>
          <a:p>
            <a:endParaRPr lang="en-US" sz="100" dirty="0"/>
          </a:p>
          <a:p>
            <a:r>
              <a:rPr lang="en-US" sz="1800" b="1" dirty="0"/>
              <a:t>Submission Deadline: </a:t>
            </a:r>
            <a:r>
              <a:rPr lang="en-US" sz="1800" dirty="0"/>
              <a:t>latest by </a:t>
            </a:r>
            <a:r>
              <a:rPr lang="en-US" sz="1800" b="1" i="1" dirty="0"/>
              <a:t> 10 September  email  with your paper ID &amp; Title to  : </a:t>
            </a:r>
            <a:r>
              <a:rPr lang="en-IN" sz="1800">
                <a:hlinkClick r:id="rId5"/>
              </a:rPr>
              <a:t>brawal@gram.edu</a:t>
            </a:r>
            <a:endParaRPr lang="en-US" sz="100" dirty="0">
              <a:solidFill>
                <a:srgbClr val="0070C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FCE3400-0EEF-E9D3-9047-6BE54DDE6D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4300" y="85120"/>
            <a:ext cx="4343400" cy="153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18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433</Words>
  <Application>Microsoft Macintosh PowerPoint</Application>
  <PresentationFormat>Widescreen</PresentationFormat>
  <Paragraphs>63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Alwin Joseph</dc:creator>
  <cp:lastModifiedBy>Lalit Narayan Mishra</cp:lastModifiedBy>
  <cp:revision>5</cp:revision>
  <dcterms:created xsi:type="dcterms:W3CDTF">2026-03-24T16:17:06Z</dcterms:created>
  <dcterms:modified xsi:type="dcterms:W3CDTF">2026-09-06T17:13:23Z</dcterms:modified>
</cp:coreProperties>
</file>